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9"/>
  </p:notesMasterIdLst>
  <p:sldIdLst>
    <p:sldId id="256" r:id="rId2"/>
    <p:sldId id="257" r:id="rId3"/>
    <p:sldId id="259" r:id="rId4"/>
    <p:sldId id="258" r:id="rId5"/>
    <p:sldId id="263" r:id="rId6"/>
    <p:sldId id="262" r:id="rId7"/>
    <p:sldId id="274" r:id="rId8"/>
  </p:sldIdLst>
  <p:sldSz cx="9144000" cy="5143500" type="screen16x9"/>
  <p:notesSz cx="6858000" cy="9144000"/>
  <p:embeddedFontLst>
    <p:embeddedFont>
      <p:font typeface="Montserrat" panose="00000500000000000000" pitchFamily="2" charset="0"/>
      <p:regular r:id="rId10"/>
      <p:bold r:id="rId11"/>
      <p:italic r:id="rId12"/>
      <p:boldItalic r:id="rId13"/>
    </p:embeddedFont>
    <p:embeddedFont>
      <p:font typeface="Montserrat ExtraBold" panose="00000900000000000000" pitchFamily="2" charset="0"/>
      <p:bold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9DFC4BB-E969-4CF3-9FC2-41EC23D171A8}">
          <p14:sldIdLst>
            <p14:sldId id="256"/>
            <p14:sldId id="257"/>
          </p14:sldIdLst>
        </p14:section>
        <p14:section name="Untitled Section" id="{B55D7F60-42D1-4580-88AA-E62956C02D16}">
          <p14:sldIdLst>
            <p14:sldId id="259"/>
            <p14:sldId id="258"/>
            <p14:sldId id="263"/>
            <p14:sldId id="26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153D35-BF74-4899-9E67-40EAEE15A39B}">
  <a:tblStyle styleId="{61153D35-BF74-4899-9E67-40EAEE15A3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7" r:id="rId4"/>
    <p:sldLayoutId id="2147483658" r:id="rId5"/>
    <p:sldLayoutId id="2147483659" r:id="rId6"/>
    <p:sldLayoutId id="2147483660" r:id="rId7"/>
    <p:sldLayoutId id="2147483661" r:id="rId8"/>
    <p:sldLayoutId id="214748366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813931" y="2488156"/>
            <a:ext cx="522851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Bluetooth based RPM Detector</a:t>
            </a:r>
            <a:endParaRPr sz="4400" dirty="0"/>
          </a:p>
        </p:txBody>
      </p:sp>
      <p:sp>
        <p:nvSpPr>
          <p:cNvPr id="163" name="Google Shape;163;p38"/>
          <p:cNvSpPr txBox="1">
            <a:spLocks noGrp="1"/>
          </p:cNvSpPr>
          <p:nvPr>
            <p:ph type="subTitle" idx="1"/>
          </p:nvPr>
        </p:nvSpPr>
        <p:spPr>
          <a:xfrm>
            <a:off x="2044200" y="3303207"/>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Shazni Ahmad</a:t>
            </a:r>
            <a:endParaRPr dirty="0"/>
          </a:p>
        </p:txBody>
      </p:sp>
      <p:cxnSp>
        <p:nvCxnSpPr>
          <p:cNvPr id="165" name="Google Shape;165;p38"/>
          <p:cNvCxnSpPr/>
          <p:nvPr/>
        </p:nvCxnSpPr>
        <p:spPr>
          <a:xfrm>
            <a:off x="3190500" y="318963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171450" indent="-171450">
              <a:lnSpc>
                <a:spcPct val="250000"/>
              </a:lnSpc>
              <a:spcAft>
                <a:spcPts val="1600"/>
              </a:spcAft>
            </a:pPr>
            <a:r>
              <a:rPr lang="en-US" dirty="0"/>
              <a:t>Product overview.</a:t>
            </a:r>
          </a:p>
          <a:p>
            <a:pPr marL="171450" indent="-171450">
              <a:lnSpc>
                <a:spcPct val="250000"/>
              </a:lnSpc>
              <a:spcAft>
                <a:spcPts val="1600"/>
              </a:spcAft>
            </a:pPr>
            <a:r>
              <a:rPr lang="en-US" dirty="0"/>
              <a:t>Package contents.</a:t>
            </a:r>
          </a:p>
          <a:p>
            <a:pPr marL="171450" indent="-171450">
              <a:lnSpc>
                <a:spcPct val="250000"/>
              </a:lnSpc>
              <a:spcAft>
                <a:spcPts val="1600"/>
              </a:spcAft>
            </a:pPr>
            <a:r>
              <a:rPr lang="en-US" dirty="0"/>
              <a:t>Getting started.</a:t>
            </a:r>
          </a:p>
          <a:p>
            <a:pPr marL="171450" indent="-171450">
              <a:lnSpc>
                <a:spcPct val="250000"/>
              </a:lnSpc>
              <a:spcAft>
                <a:spcPts val="1600"/>
              </a:spcAft>
            </a:pPr>
            <a:r>
              <a:rPr lang="en-US" dirty="0"/>
              <a:t>Operating instructions.</a:t>
            </a:r>
          </a:p>
          <a:p>
            <a:pPr marL="0" lvl="0" indent="0" algn="l" rtl="0">
              <a:spcBef>
                <a:spcPts val="0"/>
              </a:spcBef>
              <a:spcAft>
                <a:spcPts val="1600"/>
              </a:spcAft>
              <a:buNone/>
            </a:pPr>
            <a:endParaRPr lang="en-US" dirty="0"/>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352408" y="327568"/>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Product overview</a:t>
            </a:r>
            <a:endParaRPr sz="2400" dirty="0"/>
          </a:p>
        </p:txBody>
      </p:sp>
      <p:sp>
        <p:nvSpPr>
          <p:cNvPr id="195" name="Google Shape;195;p41"/>
          <p:cNvSpPr txBox="1">
            <a:spLocks noGrp="1"/>
          </p:cNvSpPr>
          <p:nvPr>
            <p:ph type="subTitle" idx="1"/>
          </p:nvPr>
        </p:nvSpPr>
        <p:spPr>
          <a:xfrm>
            <a:off x="4515757" y="1219200"/>
            <a:ext cx="3940200" cy="333049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Bluetooth based rpm detector is a device that helps to monitor anomalies in fans by monitoring there rpm.</a:t>
            </a:r>
          </a:p>
          <a:p>
            <a:pPr marL="285750" lvl="0" indent="-285750" algn="l" rtl="0">
              <a:spcBef>
                <a:spcPts val="0"/>
              </a:spcBef>
              <a:spcAft>
                <a:spcPts val="0"/>
              </a:spcAft>
              <a:buFont typeface="Arial" panose="020B0604020202020204" pitchFamily="34" charset="0"/>
              <a:buChar char="•"/>
            </a:pPr>
            <a:r>
              <a:rPr lang="en-US" dirty="0"/>
              <a:t>This specific product monitors the rpm using an IR module and it displays the value on the lcd screen.</a:t>
            </a:r>
          </a:p>
          <a:p>
            <a:pPr marL="285750" lvl="0" indent="-285750" algn="l" rtl="0">
              <a:spcBef>
                <a:spcPts val="0"/>
              </a:spcBef>
              <a:spcAft>
                <a:spcPts val="0"/>
              </a:spcAft>
              <a:buFont typeface="Arial" panose="020B0604020202020204" pitchFamily="34" charset="0"/>
              <a:buChar char="•"/>
            </a:pPr>
            <a:r>
              <a:rPr lang="en-US" dirty="0"/>
              <a:t>Apart from this the product has inbuilt Bluetooth connectivity to interact with a mobile app, where the user is allowed to feed in the number of blades of the fan which is to be monitored and the value of the rpm will also be displayed on the UI of the app.</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23" name="TextBox 22">
            <a:extLst>
              <a:ext uri="{FF2B5EF4-FFF2-40B4-BE49-F238E27FC236}">
                <a16:creationId xmlns:a16="http://schemas.microsoft.com/office/drawing/2014/main" id="{29FE0D46-AAB0-3605-2197-43405D9D102D}"/>
              </a:ext>
            </a:extLst>
          </p:cNvPr>
          <p:cNvSpPr txBox="1"/>
          <p:nvPr/>
        </p:nvSpPr>
        <p:spPr>
          <a:xfrm>
            <a:off x="2014655" y="520390"/>
            <a:ext cx="3263590" cy="461665"/>
          </a:xfrm>
          <a:prstGeom prst="rect">
            <a:avLst/>
          </a:prstGeom>
          <a:noFill/>
        </p:spPr>
        <p:txBody>
          <a:bodyPr wrap="square" rtlCol="0">
            <a:spAutoFit/>
          </a:bodyPr>
          <a:lstStyle/>
          <a:p>
            <a:r>
              <a:rPr lang="en" sz="2400" dirty="0">
                <a:solidFill>
                  <a:schemeClr val="bg1"/>
                </a:solidFill>
                <a:latin typeface="Montserrat ExtraBold" panose="00000900000000000000" pitchFamily="2" charset="0"/>
              </a:rPr>
              <a:t>Package contents</a:t>
            </a:r>
            <a:endParaRPr lang="en-US" sz="2400" dirty="0">
              <a:solidFill>
                <a:schemeClr val="bg1"/>
              </a:solidFill>
              <a:latin typeface="Montserrat ExtraBold" panose="00000900000000000000" pitchFamily="2" charset="0"/>
            </a:endParaRPr>
          </a:p>
        </p:txBody>
      </p:sp>
      <p:sp>
        <p:nvSpPr>
          <p:cNvPr id="24" name="TextBox 23">
            <a:extLst>
              <a:ext uri="{FF2B5EF4-FFF2-40B4-BE49-F238E27FC236}">
                <a16:creationId xmlns:a16="http://schemas.microsoft.com/office/drawing/2014/main" id="{415174D4-EEA4-D8D4-7D28-1C146CFE4FDE}"/>
              </a:ext>
            </a:extLst>
          </p:cNvPr>
          <p:cNvSpPr txBox="1"/>
          <p:nvPr/>
        </p:nvSpPr>
        <p:spPr>
          <a:xfrm>
            <a:off x="1033347" y="1296117"/>
            <a:ext cx="2453269" cy="32162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16x2 LCD display</a:t>
            </a:r>
          </a:p>
          <a:p>
            <a:pPr marL="285750" indent="-285750">
              <a:lnSpc>
                <a:spcPct val="150000"/>
              </a:lnSpc>
              <a:buFont typeface="Arial" panose="020B0604020202020204" pitchFamily="34" charset="0"/>
              <a:buChar char="•"/>
            </a:pPr>
            <a:r>
              <a:rPr lang="en-US" dirty="0">
                <a:solidFill>
                  <a:schemeClr val="bg1"/>
                </a:solidFill>
              </a:rPr>
              <a:t>IR module</a:t>
            </a:r>
          </a:p>
          <a:p>
            <a:pPr marL="285750" indent="-285750">
              <a:lnSpc>
                <a:spcPct val="150000"/>
              </a:lnSpc>
              <a:buFont typeface="Arial" panose="020B0604020202020204" pitchFamily="34" charset="0"/>
              <a:buChar char="•"/>
            </a:pPr>
            <a:r>
              <a:rPr lang="en-US" dirty="0">
                <a:solidFill>
                  <a:schemeClr val="bg1"/>
                </a:solidFill>
              </a:rPr>
              <a:t>HC-06 Bluetooth module</a:t>
            </a:r>
          </a:p>
          <a:p>
            <a:pPr marL="285750" indent="-285750">
              <a:lnSpc>
                <a:spcPct val="150000"/>
              </a:lnSpc>
              <a:buFont typeface="Arial" panose="020B0604020202020204" pitchFamily="34" charset="0"/>
              <a:buChar char="•"/>
            </a:pPr>
            <a:r>
              <a:rPr lang="en-US" dirty="0">
                <a:solidFill>
                  <a:schemeClr val="bg1"/>
                </a:solidFill>
              </a:rPr>
              <a:t>Atmega32 microcontroller</a:t>
            </a:r>
          </a:p>
          <a:p>
            <a:pPr marL="285750" indent="-285750">
              <a:lnSpc>
                <a:spcPct val="150000"/>
              </a:lnSpc>
              <a:buFont typeface="Arial" panose="020B0604020202020204" pitchFamily="34" charset="0"/>
              <a:buChar char="•"/>
            </a:pPr>
            <a:r>
              <a:rPr lang="en-US" dirty="0">
                <a:solidFill>
                  <a:schemeClr val="bg1"/>
                </a:solidFill>
              </a:rPr>
              <a:t>PCB</a:t>
            </a:r>
          </a:p>
          <a:p>
            <a:pPr marL="285750" indent="-285750">
              <a:lnSpc>
                <a:spcPct val="150000"/>
              </a:lnSpc>
              <a:buFont typeface="Arial" panose="020B0604020202020204" pitchFamily="34" charset="0"/>
              <a:buChar char="•"/>
            </a:pPr>
            <a:r>
              <a:rPr lang="en-US" dirty="0">
                <a:solidFill>
                  <a:schemeClr val="bg1"/>
                </a:solidFill>
              </a:rPr>
              <a:t>3.7V rechargeable battery</a:t>
            </a:r>
          </a:p>
          <a:p>
            <a:pPr>
              <a:lnSpc>
                <a:spcPct val="150000"/>
              </a:lnSpc>
            </a:pPr>
            <a:endParaRPr lang="en-US" dirty="0">
              <a:solidFill>
                <a:schemeClr val="bg1"/>
              </a:solidFill>
            </a:endParaRPr>
          </a:p>
          <a:p>
            <a:endParaRPr lang="en-US" dirty="0">
              <a:solidFill>
                <a:schemeClr val="bg1"/>
              </a:solidFill>
            </a:endParaRPr>
          </a:p>
        </p:txBody>
      </p:sp>
      <p:pic>
        <p:nvPicPr>
          <p:cNvPr id="26" name="Picture 25">
            <a:extLst>
              <a:ext uri="{FF2B5EF4-FFF2-40B4-BE49-F238E27FC236}">
                <a16:creationId xmlns:a16="http://schemas.microsoft.com/office/drawing/2014/main" id="{EF312969-D8D7-579F-F4F9-E3AC129A9703}"/>
              </a:ext>
            </a:extLst>
          </p:cNvPr>
          <p:cNvPicPr>
            <a:picLocks noChangeAspect="1"/>
          </p:cNvPicPr>
          <p:nvPr/>
        </p:nvPicPr>
        <p:blipFill rotWithShape="1">
          <a:blip r:embed="rId3"/>
          <a:srcRect t="2779" b="20177"/>
          <a:stretch/>
        </p:blipFill>
        <p:spPr>
          <a:xfrm>
            <a:off x="3821150" y="1318420"/>
            <a:ext cx="2746803" cy="32041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548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extBox 10">
            <a:extLst>
              <a:ext uri="{FF2B5EF4-FFF2-40B4-BE49-F238E27FC236}">
                <a16:creationId xmlns:a16="http://schemas.microsoft.com/office/drawing/2014/main" id="{08F25DC3-9DC1-5FC9-81FF-D2D85D8814C6}"/>
              </a:ext>
            </a:extLst>
          </p:cNvPr>
          <p:cNvSpPr txBox="1"/>
          <p:nvPr/>
        </p:nvSpPr>
        <p:spPr>
          <a:xfrm>
            <a:off x="691375" y="1635512"/>
            <a:ext cx="6809678" cy="21798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chemeClr val="bg1"/>
                </a:solidFill>
              </a:rPr>
              <a:t>All you need to get started with the device is to install the Bluetooth control app</a:t>
            </a:r>
          </a:p>
          <a:p>
            <a:pPr marL="285750" indent="-285750">
              <a:lnSpc>
                <a:spcPct val="200000"/>
              </a:lnSpc>
              <a:buFont typeface="Arial" panose="020B0604020202020204" pitchFamily="34" charset="0"/>
              <a:buChar char="•"/>
            </a:pPr>
            <a:r>
              <a:rPr lang="en-US" dirty="0">
                <a:solidFill>
                  <a:schemeClr val="bg1"/>
                </a:solidFill>
              </a:rPr>
              <a:t>There is no requirement to power the device since the device is powered with 3.7V rechargeable battery.</a:t>
            </a:r>
          </a:p>
          <a:p>
            <a:pPr marL="285750" indent="-285750">
              <a:lnSpc>
                <a:spcPct val="200000"/>
              </a:lnSpc>
              <a:buFont typeface="Arial" panose="020B0604020202020204" pitchFamily="34" charset="0"/>
              <a:buChar char="•"/>
            </a:pPr>
            <a:r>
              <a:rPr lang="en-US" dirty="0">
                <a:solidFill>
                  <a:schemeClr val="bg1"/>
                </a:solidFill>
              </a:rPr>
              <a:t>All you have to do is to just press the power button of the device to start using it.</a:t>
            </a:r>
          </a:p>
          <a:p>
            <a:pPr>
              <a:lnSpc>
                <a:spcPct val="200000"/>
              </a:lnSpc>
            </a:pP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5883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Operating Instructions</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285750" indent="-285750"/>
            <a:r>
              <a:rPr lang="en-US" dirty="0"/>
              <a:t>Initially press the power button.</a:t>
            </a:r>
          </a:p>
          <a:p>
            <a:pPr marL="285750" indent="-285750"/>
            <a:r>
              <a:rPr lang="en-US" dirty="0"/>
              <a:t>Then open the Bluetooth control app.</a:t>
            </a:r>
          </a:p>
          <a:p>
            <a:pPr marL="285750" indent="-285750"/>
            <a:r>
              <a:rPr lang="en-US" dirty="0"/>
              <a:t>Then enter the number of blades contained in the fan that is to be monitored.</a:t>
            </a:r>
          </a:p>
          <a:p>
            <a:pPr marL="285750" indent="-285750"/>
            <a:r>
              <a:rPr lang="en-US" dirty="0"/>
              <a:t>Then point the IR slit close to the blades of the fan.</a:t>
            </a:r>
          </a:p>
          <a:p>
            <a:pPr marL="285750" indent="-285750"/>
            <a:r>
              <a:rPr lang="en-US" dirty="0"/>
              <a:t>Examine the rpm value on the LCD display and the mobile app.</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640361" y="1813932"/>
            <a:ext cx="5639777" cy="1204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cxnSp>
        <p:nvCxnSpPr>
          <p:cNvPr id="1988" name="Google Shape;1988;p56"/>
          <p:cNvCxnSpPr/>
          <p:nvPr/>
        </p:nvCxnSpPr>
        <p:spPr>
          <a:xfrm>
            <a:off x="3056685" y="32018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246</Words>
  <Application>Microsoft Office PowerPoint</Application>
  <PresentationFormat>On-screen Show (16:9)</PresentationFormat>
  <Paragraphs>29</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Montserrat ExtraBold</vt:lpstr>
      <vt:lpstr>Montserrat</vt:lpstr>
      <vt:lpstr>Futuristic Background by Slidesgo</vt:lpstr>
      <vt:lpstr>Bluetooth based RPM Detector</vt:lpstr>
      <vt:lpstr>TABLE OF CONTENTS</vt:lpstr>
      <vt:lpstr>Product overview</vt:lpstr>
      <vt:lpstr>PowerPoint Presentation</vt:lpstr>
      <vt:lpstr>Getting started</vt:lpstr>
      <vt:lpstr>Operating Instructions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MANUAL</dc:title>
  <dc:creator>DELL</dc:creator>
  <cp:lastModifiedBy>Shazni Ahmad</cp:lastModifiedBy>
  <cp:revision>2</cp:revision>
  <dcterms:modified xsi:type="dcterms:W3CDTF">2023-10-31T14:11:40Z</dcterms:modified>
</cp:coreProperties>
</file>